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Merriweather" panose="020F0502020204030204" pitchFamily="2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1104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960965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Clasificarea curentelor artistice ale picturilor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3798" y="4873704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Glodea Eusebiu 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057751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3" name="Text 1"/>
          <p:cNvSpPr/>
          <p:nvPr/>
        </p:nvSpPr>
        <p:spPr>
          <a:xfrm>
            <a:off x="863798" y="1730216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3798" y="2402681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3377446" y="3167658"/>
            <a:ext cx="7875508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Mulțumesc pentru atenție!</a:t>
            </a:r>
            <a:endParaRPr lang="en-US" sz="4850" dirty="0"/>
          </a:p>
        </p:txBody>
      </p:sp>
      <p:sp>
        <p:nvSpPr>
          <p:cNvPr id="6" name="Text 4"/>
          <p:cNvSpPr/>
          <p:nvPr/>
        </p:nvSpPr>
        <p:spPr>
          <a:xfrm>
            <a:off x="863798" y="4309110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4981575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798" y="5654040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3798" y="6326505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863798" y="6998970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4E34A99-739F-B4B1-0AA2-33F4628AAE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34693" y="7671435"/>
            <a:ext cx="1779725" cy="51442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59312" y="588764"/>
            <a:ext cx="5352931" cy="6691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Reminder </a:t>
            </a:r>
            <a:endParaRPr lang="en-US" sz="42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9312" y="1819870"/>
            <a:ext cx="5580459" cy="558045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739068" y="1771650"/>
            <a:ext cx="4739521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    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8739068" y="2306717"/>
            <a:ext cx="4739521" cy="23969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În etapa 1 a proiectului, am prezentat modul în care a fost alcătuit setul de date, care conține opere de artă cu mai multe caracteristici. Scopul proiectului este de a folosi setul de date pentru a antrena o serie de algoritmi de clasificare pentru a determina curentul artistic din care fac parte operele. 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8739068" y="4896326"/>
            <a:ext cx="4739521" cy="342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8739068" y="5431393"/>
            <a:ext cx="4739521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Setul de date conține aproximativ 1200 de intrări 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8739068" y="6191131"/>
            <a:ext cx="4739521" cy="684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 fost deja împărțit în date de antrenare (80%) și de testare (20%)</a:t>
            </a:r>
            <a:endParaRPr lang="en-US" sz="16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5706ED4-B5FD-46D9-5E39-0426E389BB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12751" y="7715178"/>
            <a:ext cx="1729124" cy="51442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62269" y="512207"/>
            <a:ext cx="4642009" cy="4655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50"/>
              </a:lnSpc>
              <a:buNone/>
            </a:pPr>
            <a:r>
              <a:rPr lang="en-US" sz="29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Exploratory Data Analysis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1962269" y="1350050"/>
            <a:ext cx="10705743" cy="595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Analiza distribuției feature-ului movement (cel analizat) din setul de date. S-au identificat 86 de curente artistice diferite.  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1962269" y="2155269"/>
            <a:ext cx="10705743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endParaRPr lang="en-US" sz="14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2269" y="2662595"/>
            <a:ext cx="10705743" cy="454735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962269" y="7419380"/>
            <a:ext cx="10705743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endParaRPr lang="en-US" sz="14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7761AD-6D1C-F6AE-C3FD-B7C60AD0A3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68012" y="7715178"/>
            <a:ext cx="1906632" cy="51442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193721" y="590907"/>
            <a:ext cx="6715839" cy="532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Modelele alese pentru Clasificare</a:t>
            </a:r>
            <a:endParaRPr lang="en-US" sz="3350" dirty="0"/>
          </a:p>
        </p:txBody>
      </p:sp>
      <p:sp>
        <p:nvSpPr>
          <p:cNvPr id="3" name="Shape 1"/>
          <p:cNvSpPr/>
          <p:nvPr/>
        </p:nvSpPr>
        <p:spPr>
          <a:xfrm>
            <a:off x="1193721" y="1868329"/>
            <a:ext cx="6015038" cy="1568648"/>
          </a:xfrm>
          <a:prstGeom prst="roundRect">
            <a:avLst>
              <a:gd name="adj" fmla="val 6995"/>
            </a:avLst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1193721" y="1845469"/>
            <a:ext cx="6015038" cy="91440"/>
          </a:xfrm>
          <a:prstGeom prst="roundRect">
            <a:avLst>
              <a:gd name="adj" fmla="val 9779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3881914" y="1549003"/>
            <a:ext cx="638651" cy="638651"/>
          </a:xfrm>
          <a:prstGeom prst="roundRect">
            <a:avLst>
              <a:gd name="adj" fmla="val 143177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4073485" y="1708666"/>
            <a:ext cx="255389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2870478" y="2400538"/>
            <a:ext cx="2661523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Gradient Boosting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1429464" y="2860715"/>
            <a:ext cx="5543550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421642" y="1868329"/>
            <a:ext cx="6015038" cy="1568648"/>
          </a:xfrm>
          <a:prstGeom prst="roundRect">
            <a:avLst>
              <a:gd name="adj" fmla="val 6995"/>
            </a:avLst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7421642" y="1845469"/>
            <a:ext cx="6015038" cy="91440"/>
          </a:xfrm>
          <a:prstGeom prst="roundRect">
            <a:avLst>
              <a:gd name="adj" fmla="val 9779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9"/>
          <p:cNvSpPr/>
          <p:nvPr/>
        </p:nvSpPr>
        <p:spPr>
          <a:xfrm>
            <a:off x="10109835" y="1549003"/>
            <a:ext cx="638651" cy="638651"/>
          </a:xfrm>
          <a:prstGeom prst="roundRect">
            <a:avLst>
              <a:gd name="adj" fmla="val 143177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10301407" y="1708666"/>
            <a:ext cx="255389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9098399" y="2400538"/>
            <a:ext cx="2661523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Random Forest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7657386" y="2860715"/>
            <a:ext cx="5543550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15" name="Shape 13"/>
          <p:cNvSpPr/>
          <p:nvPr/>
        </p:nvSpPr>
        <p:spPr>
          <a:xfrm>
            <a:off x="1193721" y="3969187"/>
            <a:ext cx="6015038" cy="1568648"/>
          </a:xfrm>
          <a:prstGeom prst="roundRect">
            <a:avLst>
              <a:gd name="adj" fmla="val 6995"/>
            </a:avLst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1193721" y="3946327"/>
            <a:ext cx="6015038" cy="91440"/>
          </a:xfrm>
          <a:prstGeom prst="roundRect">
            <a:avLst>
              <a:gd name="adj" fmla="val 9779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5"/>
          <p:cNvSpPr/>
          <p:nvPr/>
        </p:nvSpPr>
        <p:spPr>
          <a:xfrm>
            <a:off x="3881914" y="3649861"/>
            <a:ext cx="638651" cy="638651"/>
          </a:xfrm>
          <a:prstGeom prst="roundRect">
            <a:avLst>
              <a:gd name="adj" fmla="val 143177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6"/>
          <p:cNvSpPr/>
          <p:nvPr/>
        </p:nvSpPr>
        <p:spPr>
          <a:xfrm>
            <a:off x="4073485" y="3809524"/>
            <a:ext cx="255389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000" dirty="0"/>
          </a:p>
        </p:txBody>
      </p:sp>
      <p:sp>
        <p:nvSpPr>
          <p:cNvPr id="19" name="Text 17"/>
          <p:cNvSpPr/>
          <p:nvPr/>
        </p:nvSpPr>
        <p:spPr>
          <a:xfrm>
            <a:off x="2234684" y="4501396"/>
            <a:ext cx="3932992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Support Vector Machine (SVM)</a:t>
            </a:r>
            <a:endParaRPr lang="en-US" sz="2050" dirty="0"/>
          </a:p>
        </p:txBody>
      </p:sp>
      <p:sp>
        <p:nvSpPr>
          <p:cNvPr id="20" name="Text 18"/>
          <p:cNvSpPr/>
          <p:nvPr/>
        </p:nvSpPr>
        <p:spPr>
          <a:xfrm>
            <a:off x="1429464" y="4961573"/>
            <a:ext cx="5543550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21" name="Shape 19"/>
          <p:cNvSpPr/>
          <p:nvPr/>
        </p:nvSpPr>
        <p:spPr>
          <a:xfrm>
            <a:off x="7421642" y="3969187"/>
            <a:ext cx="6015038" cy="1568648"/>
          </a:xfrm>
          <a:prstGeom prst="roundRect">
            <a:avLst>
              <a:gd name="adj" fmla="val 6995"/>
            </a:avLst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20"/>
          <p:cNvSpPr/>
          <p:nvPr/>
        </p:nvSpPr>
        <p:spPr>
          <a:xfrm>
            <a:off x="7421642" y="3946327"/>
            <a:ext cx="6015038" cy="91440"/>
          </a:xfrm>
          <a:prstGeom prst="roundRect">
            <a:avLst>
              <a:gd name="adj" fmla="val 9779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Shape 21"/>
          <p:cNvSpPr/>
          <p:nvPr/>
        </p:nvSpPr>
        <p:spPr>
          <a:xfrm>
            <a:off x="10109835" y="3649861"/>
            <a:ext cx="638651" cy="638651"/>
          </a:xfrm>
          <a:prstGeom prst="roundRect">
            <a:avLst>
              <a:gd name="adj" fmla="val 143177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Text 22"/>
          <p:cNvSpPr/>
          <p:nvPr/>
        </p:nvSpPr>
        <p:spPr>
          <a:xfrm>
            <a:off x="10301407" y="3809524"/>
            <a:ext cx="255389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</a:t>
            </a:r>
            <a:endParaRPr lang="en-US" sz="2000" dirty="0"/>
          </a:p>
        </p:txBody>
      </p:sp>
      <p:sp>
        <p:nvSpPr>
          <p:cNvPr id="25" name="Text 23"/>
          <p:cNvSpPr/>
          <p:nvPr/>
        </p:nvSpPr>
        <p:spPr>
          <a:xfrm>
            <a:off x="9098399" y="4501396"/>
            <a:ext cx="2661523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K-Nearest Neighbors</a:t>
            </a:r>
            <a:endParaRPr lang="en-US" sz="2050" dirty="0"/>
          </a:p>
        </p:txBody>
      </p:sp>
      <p:sp>
        <p:nvSpPr>
          <p:cNvPr id="26" name="Text 24"/>
          <p:cNvSpPr/>
          <p:nvPr/>
        </p:nvSpPr>
        <p:spPr>
          <a:xfrm>
            <a:off x="7657386" y="4961573"/>
            <a:ext cx="5543550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27" name="Shape 25"/>
          <p:cNvSpPr/>
          <p:nvPr/>
        </p:nvSpPr>
        <p:spPr>
          <a:xfrm>
            <a:off x="1193721" y="6070044"/>
            <a:ext cx="6015038" cy="1568648"/>
          </a:xfrm>
          <a:prstGeom prst="roundRect">
            <a:avLst>
              <a:gd name="adj" fmla="val 6995"/>
            </a:avLst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8" name="Shape 26"/>
          <p:cNvSpPr/>
          <p:nvPr/>
        </p:nvSpPr>
        <p:spPr>
          <a:xfrm>
            <a:off x="1193721" y="6047184"/>
            <a:ext cx="6015038" cy="91440"/>
          </a:xfrm>
          <a:prstGeom prst="roundRect">
            <a:avLst>
              <a:gd name="adj" fmla="val 9779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9" name="Shape 27"/>
          <p:cNvSpPr/>
          <p:nvPr/>
        </p:nvSpPr>
        <p:spPr>
          <a:xfrm>
            <a:off x="3881914" y="5750719"/>
            <a:ext cx="638651" cy="638651"/>
          </a:xfrm>
          <a:prstGeom prst="roundRect">
            <a:avLst>
              <a:gd name="adj" fmla="val 143177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0" name="Text 28"/>
          <p:cNvSpPr/>
          <p:nvPr/>
        </p:nvSpPr>
        <p:spPr>
          <a:xfrm>
            <a:off x="4073485" y="5910382"/>
            <a:ext cx="255389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5</a:t>
            </a:r>
            <a:endParaRPr lang="en-US" sz="2000" dirty="0"/>
          </a:p>
        </p:txBody>
      </p:sp>
      <p:sp>
        <p:nvSpPr>
          <p:cNvPr id="31" name="Text 29"/>
          <p:cNvSpPr/>
          <p:nvPr/>
        </p:nvSpPr>
        <p:spPr>
          <a:xfrm>
            <a:off x="2870478" y="6602254"/>
            <a:ext cx="2661523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Logistic Regression</a:t>
            </a:r>
            <a:endParaRPr lang="en-US" sz="2050" dirty="0"/>
          </a:p>
        </p:txBody>
      </p:sp>
      <p:sp>
        <p:nvSpPr>
          <p:cNvPr id="32" name="Shape 30"/>
          <p:cNvSpPr/>
          <p:nvPr/>
        </p:nvSpPr>
        <p:spPr>
          <a:xfrm>
            <a:off x="7421642" y="6070044"/>
            <a:ext cx="6015038" cy="1568648"/>
          </a:xfrm>
          <a:prstGeom prst="roundRect">
            <a:avLst>
              <a:gd name="adj" fmla="val 6995"/>
            </a:avLst>
          </a:prstGeom>
          <a:solidFill>
            <a:srgbClr val="09151A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3" name="Shape 31"/>
          <p:cNvSpPr/>
          <p:nvPr/>
        </p:nvSpPr>
        <p:spPr>
          <a:xfrm>
            <a:off x="7421642" y="6047184"/>
            <a:ext cx="6015038" cy="91440"/>
          </a:xfrm>
          <a:prstGeom prst="roundRect">
            <a:avLst>
              <a:gd name="adj" fmla="val 97799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4" name="Shape 32"/>
          <p:cNvSpPr/>
          <p:nvPr/>
        </p:nvSpPr>
        <p:spPr>
          <a:xfrm>
            <a:off x="10109835" y="5750719"/>
            <a:ext cx="638651" cy="638651"/>
          </a:xfrm>
          <a:prstGeom prst="roundRect">
            <a:avLst>
              <a:gd name="adj" fmla="val 143177"/>
            </a:avLst>
          </a:prstGeom>
          <a:solidFill>
            <a:srgbClr val="609D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5" name="Text 33"/>
          <p:cNvSpPr/>
          <p:nvPr/>
        </p:nvSpPr>
        <p:spPr>
          <a:xfrm>
            <a:off x="10301407" y="5910382"/>
            <a:ext cx="255389" cy="3193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6</a:t>
            </a:r>
            <a:endParaRPr lang="en-US" sz="2000" dirty="0"/>
          </a:p>
        </p:txBody>
      </p:sp>
      <p:sp>
        <p:nvSpPr>
          <p:cNvPr id="36" name="Text 34"/>
          <p:cNvSpPr/>
          <p:nvPr/>
        </p:nvSpPr>
        <p:spPr>
          <a:xfrm>
            <a:off x="9086969" y="6602254"/>
            <a:ext cx="2684383" cy="3325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0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MLP Neural Network</a:t>
            </a:r>
            <a:endParaRPr lang="en-US" sz="2050" dirty="0"/>
          </a:p>
        </p:txBody>
      </p:sp>
      <p:sp>
        <p:nvSpPr>
          <p:cNvPr id="37" name="Text 35"/>
          <p:cNvSpPr/>
          <p:nvPr/>
        </p:nvSpPr>
        <p:spPr>
          <a:xfrm>
            <a:off x="7657386" y="7062430"/>
            <a:ext cx="5543550" cy="3405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                                    </a:t>
            </a:r>
            <a:r>
              <a:rPr lang="ro-RO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</a:t>
            </a:r>
            <a:r>
              <a:rPr lang="en-US" sz="16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(cu 2 hidden layers)</a:t>
            </a:r>
            <a:endParaRPr lang="en-US" sz="1650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2CA6863B-6C6D-DCDD-0CC5-1FE89DAA4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5483" y="7638692"/>
            <a:ext cx="1984917" cy="51442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118116"/>
            <a:ext cx="8153162" cy="6169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Criterii de Evaluare a Performanței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63798" y="2228731"/>
            <a:ext cx="129028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Fiecare model a fost evaluat în funcție de 4 criterii de performanță</a:t>
            </a:r>
            <a:endParaRPr lang="en-US" sz="19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8" y="2901196"/>
            <a:ext cx="2994303" cy="185058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3798" y="4998601"/>
            <a:ext cx="2994303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Acuratețe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863798" y="5532120"/>
            <a:ext cx="29943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Procentul de predicții corecte ale modelului.</a:t>
            </a:r>
            <a:endParaRPr lang="en-US" sz="19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6592" y="2901196"/>
            <a:ext cx="2994303" cy="185058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4166592" y="4998601"/>
            <a:ext cx="2994303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Scorul F1</a:t>
            </a:r>
            <a:endParaRPr lang="en-US" sz="2400" dirty="0"/>
          </a:p>
        </p:txBody>
      </p:sp>
      <p:sp>
        <p:nvSpPr>
          <p:cNvPr id="9" name="Text 5"/>
          <p:cNvSpPr/>
          <p:nvPr/>
        </p:nvSpPr>
        <p:spPr>
          <a:xfrm>
            <a:off x="4166592" y="5532120"/>
            <a:ext cx="2994303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Media armonică dintre precizie și recall, relevantă pentru clase dezechilibrate.</a:t>
            </a:r>
            <a:endParaRPr lang="en-US" sz="19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9386" y="2901196"/>
            <a:ext cx="2994303" cy="1850588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469386" y="4998601"/>
            <a:ext cx="2994303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Cross Value</a:t>
            </a:r>
            <a:endParaRPr lang="en-US" sz="2400" dirty="0"/>
          </a:p>
        </p:txBody>
      </p:sp>
      <p:sp>
        <p:nvSpPr>
          <p:cNvPr id="12" name="Text 7"/>
          <p:cNvSpPr/>
          <p:nvPr/>
        </p:nvSpPr>
        <p:spPr>
          <a:xfrm>
            <a:off x="7469386" y="5532120"/>
            <a:ext cx="2994303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Măsură a robusteții și generalizării modelului pe date nevăzute.</a:t>
            </a:r>
            <a:endParaRPr lang="en-US" sz="19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72180" y="2901196"/>
            <a:ext cx="2994422" cy="185058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0772180" y="4998601"/>
            <a:ext cx="2994422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Timpul de Antrenare</a:t>
            </a:r>
            <a:endParaRPr lang="en-US" sz="2400" dirty="0"/>
          </a:p>
        </p:txBody>
      </p:sp>
      <p:sp>
        <p:nvSpPr>
          <p:cNvPr id="15" name="Text 9"/>
          <p:cNvSpPr/>
          <p:nvPr/>
        </p:nvSpPr>
        <p:spPr>
          <a:xfrm>
            <a:off x="10772180" y="5917644"/>
            <a:ext cx="2994422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Durata necesară modelului pentru a învăța din date.</a:t>
            </a:r>
            <a:endParaRPr lang="en-US" sz="19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E719C1C-B69F-5ABA-8343-9AC89203C06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23902" y="7715178"/>
            <a:ext cx="1690516" cy="51442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48683" y="675084"/>
            <a:ext cx="4266248" cy="4752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Performanța Modelelor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1848683" y="1530548"/>
            <a:ext cx="10933033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Gradient Boosting a avut cea mai mare acuratețe, dar un timp de antrenament foarte mare, din cauza complexității sale.</a:t>
            </a:r>
            <a:endParaRPr lang="en-US" sz="1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2693" y="2048589"/>
            <a:ext cx="7724894" cy="55058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C0DA87-2BD3-F2D1-EDAE-999EADB296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32888" y="7715178"/>
            <a:ext cx="2397512" cy="51442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26525" y="535424"/>
            <a:ext cx="6023253" cy="485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Analiza Acordului dintre Modele</a:t>
            </a:r>
            <a:endParaRPr lang="en-US" sz="30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6525" y="1531382"/>
            <a:ext cx="6982658" cy="594419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190911" y="1487686"/>
            <a:ext cx="3720346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5" name="Text 2"/>
          <p:cNvSpPr/>
          <p:nvPr/>
        </p:nvSpPr>
        <p:spPr>
          <a:xfrm>
            <a:off x="9190911" y="1973580"/>
            <a:ext cx="3720346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6" name="Text 3"/>
          <p:cNvSpPr/>
          <p:nvPr/>
        </p:nvSpPr>
        <p:spPr>
          <a:xfrm>
            <a:off x="9190911" y="2459474"/>
            <a:ext cx="3720346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9190911" y="2945368"/>
            <a:ext cx="3720346" cy="310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9190911" y="3431262"/>
            <a:ext cx="3720346" cy="932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Cel mai mare acord (0,575) a fost observat între Gradient Boosting și K-Nearest Neighbors.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9190911" y="4432221"/>
            <a:ext cx="3720346" cy="9329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Cel mai mic acord a fost înregistrat între MLP Neural Network și Logistic Regression.</a:t>
            </a:r>
            <a:endParaRPr lang="en-US" sz="15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7812DF3-FA15-F69A-825A-1CA3D67FE6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3249" y="7715178"/>
            <a:ext cx="2197476" cy="51442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9394" y="617458"/>
            <a:ext cx="4484013" cy="560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Analiza Erorilor</a:t>
            </a:r>
            <a:endParaRPr lang="en-US" sz="3500" dirty="0"/>
          </a:p>
        </p:txBody>
      </p:sp>
      <p:sp>
        <p:nvSpPr>
          <p:cNvPr id="3" name="Text 1"/>
          <p:cNvSpPr/>
          <p:nvPr/>
        </p:nvSpPr>
        <p:spPr>
          <a:xfrm>
            <a:off x="869394" y="1626275"/>
            <a:ext cx="12891611" cy="7172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Analiza erorilor a fost realizată pe baza acurateții clasificării targetului movement în funcție de câteva alte atribute mai relevante. 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0489" y="2595682"/>
            <a:ext cx="10609302" cy="50163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385290-D7A1-6256-76C2-0A69BC336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68507" y="7715178"/>
            <a:ext cx="1640315" cy="51442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069425" y="793790"/>
            <a:ext cx="3649147" cy="456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Analiza Erorilor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2069425" y="1705928"/>
            <a:ext cx="3328154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Reprezentarea în Setul de Date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2069425" y="2173486"/>
            <a:ext cx="4695111" cy="875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Curente mai cunoscute, care au multe exemple în setul de date (ex. German Renaissance, Impressionism) ating acuratețe de 100%.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2069425" y="3112770"/>
            <a:ext cx="4695111" cy="8754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Curente cu mai puțin cunoscute, care au mai puține exemple în setul de date (ex. Early Netherlandish Painting) au acuratețe sub 60%.</a:t>
            </a:r>
            <a:endParaRPr lang="en-US" sz="14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0704" y="1728787"/>
            <a:ext cx="5027771" cy="205716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2069425" y="4439722"/>
            <a:ext cx="2280761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Perioada Istorică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069425" y="4907280"/>
            <a:ext cx="5023247" cy="583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Picturile din secolele 16-17 au o acuratețe de peste 70% 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2069425" y="5554742"/>
            <a:ext cx="5023247" cy="583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Acest lucru indică trăsături stilistice mai distinctive și consistente.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2069425" y="6320790"/>
            <a:ext cx="2280761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Tehnica de Pictură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2069425" y="6788348"/>
            <a:ext cx="5023247" cy="583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Picturile în tempera sunt cel mai bine clasificate (peste 75%)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7545348" y="4439722"/>
            <a:ext cx="2556629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Dimensiunea Picturilor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545348" y="4907280"/>
            <a:ext cx="5023247" cy="583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Picturile de dimensiuni mici (1000-5000 cm²) sunt cel mai bine clasificate.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7545348" y="5554742"/>
            <a:ext cx="5023247" cy="583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Lucrările mari (peste 20000 cm²) sunt au performanțe ale clasificării mai slabe.</a:t>
            </a:r>
            <a:endParaRPr lang="en-US" sz="14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A061A40-5ED9-B43C-30E3-0DEEF40E9B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12390" y="7704027"/>
            <a:ext cx="1918010" cy="51442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436</Words>
  <Application>Microsoft Office PowerPoint</Application>
  <PresentationFormat>Custom</PresentationFormat>
  <Paragraphs>63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Merriweather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Eusebiu GLODEA (123695)</cp:lastModifiedBy>
  <cp:revision>2</cp:revision>
  <dcterms:created xsi:type="dcterms:W3CDTF">2026-01-14T22:51:24Z</dcterms:created>
  <dcterms:modified xsi:type="dcterms:W3CDTF">2026-01-14T22:54:13Z</dcterms:modified>
</cp:coreProperties>
</file>